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0" r:id="rId6"/>
    <p:sldId id="261" r:id="rId7"/>
    <p:sldId id="265" r:id="rId8"/>
    <p:sldId id="266" r:id="rId9"/>
    <p:sldId id="267" r:id="rId10"/>
    <p:sldId id="268" r:id="rId11"/>
    <p:sldId id="270" r:id="rId12"/>
    <p:sldId id="25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6560847-EE37-9236-96DD-A4CE3A2C37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58482727-0ABD-94EA-671A-E8DD5D82A6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EA96D2B5-63A8-1842-9FEA-7BEC0752FE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217DDB-C53B-4CAD-9511-21C13605C204}" type="slidenum">
              <a:rPr lang="en-US" altLang="en-US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S5lO1HfmE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20052-71A9-9757-D674-6A0CBDD93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Sustainable resource management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93E751-2900-DE13-F283-32D7DFD1B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Fyodor </a:t>
            </a:r>
            <a:r>
              <a:rPr lang="en-US" dirty="0" err="1"/>
              <a:t>Malchik</a:t>
            </a:r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2B47CD-3F39-0639-6B21-275F3D8E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95EC822B-39B2-EAF6-3B30-16D1C8CAA8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93C1175-7A4A-4DB2-9AA4-CA75E8F80540}" type="slidenum">
              <a:rPr lang="en-GB" altLang="en-US">
                <a:latin typeface="Arial" panose="020B0604020202020204" pitchFamily="34" charset="0"/>
              </a:rPr>
              <a:pPr/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35">
            <a:extLst>
              <a:ext uri="{FF2B5EF4-FFF2-40B4-BE49-F238E27FC236}">
                <a16:creationId xmlns:a16="http://schemas.microsoft.com/office/drawing/2014/main" id="{9828F15D-42EF-10FC-ECF8-7A364DDEA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773238"/>
            <a:ext cx="8353425" cy="86360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CD4B0E5-EBB0-5981-C622-EA3F37FC0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4825" y="188913"/>
            <a:ext cx="86423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VRIO Framework</a:t>
            </a:r>
            <a:r>
              <a:rPr lang="en-US" alt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(Barney, 2007, pp. 150)</a:t>
            </a:r>
            <a:b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resource or capability resulting from SSCM…</a:t>
            </a:r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7D361124-7E76-9D1D-C677-600F58149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149476"/>
            <a:ext cx="1384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V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aluable?</a:t>
            </a: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8C3BC006-3C12-BAAB-DEC4-1138A8C07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1" y="2119314"/>
            <a:ext cx="904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R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are?</a:t>
            </a:r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60E90985-E4C3-B1DA-C07A-4CA01D7D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663" y="1844676"/>
            <a:ext cx="127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Costly to</a:t>
            </a:r>
          </a:p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I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mitate?</a:t>
            </a:r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EBDEB8A2-E64B-E0D2-F43E-AACCD1C0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51" y="1814514"/>
            <a:ext cx="1890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Exploited by</a:t>
            </a:r>
          </a:p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O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rganization?</a:t>
            </a:r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EA8C6673-2948-117F-AA54-E0A9B5C93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5925" y="1831976"/>
            <a:ext cx="1663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Competitive</a:t>
            </a:r>
          </a:p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Implications</a:t>
            </a:r>
          </a:p>
        </p:txBody>
      </p:sp>
      <p:sp>
        <p:nvSpPr>
          <p:cNvPr id="11274" name="Text Box 12">
            <a:extLst>
              <a:ext uri="{FF2B5EF4-FFF2-40B4-BE49-F238E27FC236}">
                <a16:creationId xmlns:a16="http://schemas.microsoft.com/office/drawing/2014/main" id="{37ACD19F-A265-7D85-5A90-CA4D6CD46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676" y="2706689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11275" name="Text Box 13">
            <a:extLst>
              <a:ext uri="{FF2B5EF4-FFF2-40B4-BE49-F238E27FC236}">
                <a16:creationId xmlns:a16="http://schemas.microsoft.com/office/drawing/2014/main" id="{587C3A7B-23D6-1F15-50CA-003C1AAE0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150" y="3633789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1276" name="Text Box 14">
            <a:extLst>
              <a:ext uri="{FF2B5EF4-FFF2-40B4-BE49-F238E27FC236}">
                <a16:creationId xmlns:a16="http://schemas.microsoft.com/office/drawing/2014/main" id="{3FB9AFB9-D68F-9FC1-FCFC-B99ABD4E3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139" y="4373564"/>
            <a:ext cx="63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1277" name="Text Box 15">
            <a:extLst>
              <a:ext uri="{FF2B5EF4-FFF2-40B4-BE49-F238E27FC236}">
                <a16:creationId xmlns:a16="http://schemas.microsoft.com/office/drawing/2014/main" id="{366E9D8C-D0A3-139A-A48B-363A44E34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5478464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1278" name="Text Box 16">
            <a:extLst>
              <a:ext uri="{FF2B5EF4-FFF2-40B4-BE49-F238E27FC236}">
                <a16:creationId xmlns:a16="http://schemas.microsoft.com/office/drawing/2014/main" id="{2057A85E-7F13-81D7-593C-9EB06ED1B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4373564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1279" name="Text Box 17">
            <a:extLst>
              <a:ext uri="{FF2B5EF4-FFF2-40B4-BE49-F238E27FC236}">
                <a16:creationId xmlns:a16="http://schemas.microsoft.com/office/drawing/2014/main" id="{53DE7962-B289-5BDC-FA8E-C526F3395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5478464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1280" name="Text Box 18">
            <a:extLst>
              <a:ext uri="{FF2B5EF4-FFF2-40B4-BE49-F238E27FC236}">
                <a16:creationId xmlns:a16="http://schemas.microsoft.com/office/drawing/2014/main" id="{7857C800-7817-DDA2-6966-AB801381D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6164" y="5454651"/>
            <a:ext cx="63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1281" name="Text Box 19">
            <a:extLst>
              <a:ext uri="{FF2B5EF4-FFF2-40B4-BE49-F238E27FC236}">
                <a16:creationId xmlns:a16="http://schemas.microsoft.com/office/drawing/2014/main" id="{44698AEF-3A28-BB45-0235-73F662240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4" y="5454651"/>
            <a:ext cx="63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1282" name="Text Box 20">
            <a:extLst>
              <a:ext uri="{FF2B5EF4-FFF2-40B4-BE49-F238E27FC236}">
                <a16:creationId xmlns:a16="http://schemas.microsoft.com/office/drawing/2014/main" id="{8B3282E3-E9BA-5544-B8DD-F48EA7E68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6" y="3636964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11283" name="Text Box 21">
            <a:extLst>
              <a:ext uri="{FF2B5EF4-FFF2-40B4-BE49-F238E27FC236}">
                <a16:creationId xmlns:a16="http://schemas.microsoft.com/office/drawing/2014/main" id="{8E3A9947-AC53-2880-793D-8728AAB5E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6" y="4373564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11284" name="Text Box 22">
            <a:extLst>
              <a:ext uri="{FF2B5EF4-FFF2-40B4-BE49-F238E27FC236}">
                <a16:creationId xmlns:a16="http://schemas.microsoft.com/office/drawing/2014/main" id="{D2AFE410-2E96-9CFF-FA73-586E12745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6" y="2659064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11285" name="Text Box 24">
            <a:extLst>
              <a:ext uri="{FF2B5EF4-FFF2-40B4-BE49-F238E27FC236}">
                <a16:creationId xmlns:a16="http://schemas.microsoft.com/office/drawing/2014/main" id="{640B5C58-6016-BDC3-83C0-FDDAF3414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3" y="2706689"/>
            <a:ext cx="30972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Competitive Disadvantage</a:t>
            </a:r>
          </a:p>
        </p:txBody>
      </p:sp>
      <p:sp>
        <p:nvSpPr>
          <p:cNvPr id="11286" name="Text Box 25">
            <a:extLst>
              <a:ext uri="{FF2B5EF4-FFF2-40B4-BE49-F238E27FC236}">
                <a16:creationId xmlns:a16="http://schemas.microsoft.com/office/drawing/2014/main" id="{0FA48628-5C06-4993-1B52-5924EF00C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663" y="3573464"/>
            <a:ext cx="256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Competitive Parity</a:t>
            </a:r>
          </a:p>
        </p:txBody>
      </p:sp>
      <p:sp>
        <p:nvSpPr>
          <p:cNvPr id="11287" name="Text Box 26">
            <a:extLst>
              <a:ext uri="{FF2B5EF4-FFF2-40B4-BE49-F238E27FC236}">
                <a16:creationId xmlns:a16="http://schemas.microsoft.com/office/drawing/2014/main" id="{089456C8-6C5B-3903-FAE4-A61C3F63F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5" y="4221164"/>
            <a:ext cx="29591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Temporary Competitive</a:t>
            </a:r>
          </a:p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Advantage</a:t>
            </a:r>
          </a:p>
        </p:txBody>
      </p:sp>
      <p:sp>
        <p:nvSpPr>
          <p:cNvPr id="11288" name="Text Box 27">
            <a:extLst>
              <a:ext uri="{FF2B5EF4-FFF2-40B4-BE49-F238E27FC236}">
                <a16:creationId xmlns:a16="http://schemas.microsoft.com/office/drawing/2014/main" id="{E46708BD-0ED2-274D-D432-23D94FE09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51" y="5302251"/>
            <a:ext cx="27908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Sustained Competitive</a:t>
            </a:r>
          </a:p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Advantage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2C0414C-97F9-7C39-330D-76B97B71AF7F}"/>
              </a:ext>
            </a:extLst>
          </p:cNvPr>
          <p:cNvCxnSpPr/>
          <p:nvPr/>
        </p:nvCxnSpPr>
        <p:spPr>
          <a:xfrm>
            <a:off x="3571875" y="290353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0179BD0-FB21-C5C1-E3D8-FAD3BF9EAB32}"/>
              </a:ext>
            </a:extLst>
          </p:cNvPr>
          <p:cNvCxnSpPr/>
          <p:nvPr/>
        </p:nvCxnSpPr>
        <p:spPr>
          <a:xfrm>
            <a:off x="6589713" y="4572000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2F8365E-FC64-3FC4-57BE-A9E27AAF233A}"/>
              </a:ext>
            </a:extLst>
          </p:cNvPr>
          <p:cNvCxnSpPr/>
          <p:nvPr/>
        </p:nvCxnSpPr>
        <p:spPr>
          <a:xfrm>
            <a:off x="6589713" y="3840163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5586AD8-0EB5-DE0F-FA7B-FD756BC3F03A}"/>
              </a:ext>
            </a:extLst>
          </p:cNvPr>
          <p:cNvCxnSpPr/>
          <p:nvPr/>
        </p:nvCxnSpPr>
        <p:spPr>
          <a:xfrm>
            <a:off x="4957763" y="2903538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16D997C-6AF2-C222-6B85-953D1739B772}"/>
              </a:ext>
            </a:extLst>
          </p:cNvPr>
          <p:cNvCxnSpPr/>
          <p:nvPr/>
        </p:nvCxnSpPr>
        <p:spPr>
          <a:xfrm>
            <a:off x="4957763" y="3835400"/>
            <a:ext cx="43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4" name="Line 11">
            <a:extLst>
              <a:ext uri="{FF2B5EF4-FFF2-40B4-BE49-F238E27FC236}">
                <a16:creationId xmlns:a16="http://schemas.microsoft.com/office/drawing/2014/main" id="{C5AB444A-B43C-F1E4-BC5A-CE451052D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9289" y="3429001"/>
            <a:ext cx="8364537" cy="3175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11">
            <a:extLst>
              <a:ext uri="{FF2B5EF4-FFF2-40B4-BE49-F238E27FC236}">
                <a16:creationId xmlns:a16="http://schemas.microsoft.com/office/drawing/2014/main" id="{2FBD8F41-24AA-E825-DFAB-2CE36CBC5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9289" y="4221164"/>
            <a:ext cx="8364537" cy="3175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11">
            <a:extLst>
              <a:ext uri="{FF2B5EF4-FFF2-40B4-BE49-F238E27FC236}">
                <a16:creationId xmlns:a16="http://schemas.microsoft.com/office/drawing/2014/main" id="{297E76F2-4429-FF33-DAA9-125AF7E2E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9289" y="5300664"/>
            <a:ext cx="8364537" cy="3175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29856214-937F-1526-8C27-6AB1303AF54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6D9BDC2-AD5A-4C64-A54A-BBB29150FB58}" type="slidenum">
              <a:rPr lang="en-GB" altLang="en-US">
                <a:latin typeface="Arial" panose="020B0604020202020204" pitchFamily="34" charset="0"/>
              </a:rPr>
              <a:pPr/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Title 1">
            <a:extLst>
              <a:ext uri="{FF2B5EF4-FFF2-40B4-BE49-F238E27FC236}">
                <a16:creationId xmlns:a16="http://schemas.microsoft.com/office/drawing/2014/main" id="{0C1A0A43-9A38-5850-17D1-6B401910FE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92313" y="188913"/>
            <a:ext cx="8280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5.3: Integrating Sustainability </a:t>
            </a:r>
            <a:b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SC</a:t>
            </a:r>
          </a:p>
        </p:txBody>
      </p:sp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F993C312-1E14-4799-C921-42B12B99067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063750" y="1700213"/>
            <a:ext cx="8229600" cy="482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All levels in the SC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Raw material sourcing.</a:t>
            </a:r>
          </a:p>
          <a:p>
            <a:pPr marL="609600" indent="-60960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Manufacturing.</a:t>
            </a:r>
          </a:p>
          <a:p>
            <a:pPr marL="609600" indent="-60960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Packaging.</a:t>
            </a:r>
          </a:p>
          <a:p>
            <a:pPr marL="609600" indent="-60960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Warehousing.</a:t>
            </a:r>
          </a:p>
          <a:p>
            <a:pPr marL="609600" indent="-60960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Logistics (Transportation &amp; distribution).</a:t>
            </a:r>
          </a:p>
          <a:p>
            <a:pPr marL="609600" indent="-60960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Retail.</a:t>
            </a:r>
          </a:p>
          <a:p>
            <a:pPr marL="609600" indent="-60960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Consumption.</a:t>
            </a:r>
          </a:p>
          <a:p>
            <a:pPr marL="609600" indent="-609600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53C2692B-6AC7-41C9-047A-16309EBAB8E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A6BDBB0-4B75-4EF9-9C35-17A5E645AE08}" type="slidenum">
              <a:rPr lang="en-GB" altLang="en-US">
                <a:latin typeface="Arial" panose="020B0604020202020204" pitchFamily="34" charset="0"/>
              </a:rPr>
              <a:pPr/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Title 2">
            <a:extLst>
              <a:ext uri="{FF2B5EF4-FFF2-40B4-BE49-F238E27FC236}">
                <a16:creationId xmlns:a16="http://schemas.microsoft.com/office/drawing/2014/main" id="{9C4EC0B2-59FB-1DF4-81C7-B6C47D568ADD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774826" y="404814"/>
            <a:ext cx="867727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Sustainability into SC processes</a:t>
            </a:r>
            <a:b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ubtitle 3">
            <a:extLst>
              <a:ext uri="{FF2B5EF4-FFF2-40B4-BE49-F238E27FC236}">
                <a16:creationId xmlns:a16="http://schemas.microsoft.com/office/drawing/2014/main" id="{991E2B23-C3C4-1695-1996-CCC8F80F6952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566989" y="1844676"/>
            <a:ext cx="6624637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Product design.</a:t>
            </a: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Manufacturing by-products.</a:t>
            </a: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By-products produced during product use.</a:t>
            </a: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Product life extension.</a:t>
            </a: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Product end-of-life.</a:t>
            </a: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80000"/>
              </a:lnSpc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Recovery processes at end-of-life. </a:t>
            </a:r>
            <a:b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(Linton et al, 2007)</a:t>
            </a:r>
          </a:p>
          <a:p>
            <a:pPr marL="609600" indent="-609600">
              <a:lnSpc>
                <a:spcPct val="80000"/>
              </a:lnSpc>
            </a:pPr>
            <a:endParaRPr lang="en-GB" altLang="en-US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454DEBE7-61DE-C22E-86EC-7C843018BDE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30F2E59-3B2F-4994-9D20-4B65AE55E3C0}" type="slidenum">
              <a:rPr lang="en-GB" altLang="en-US">
                <a:latin typeface="Arial" panose="020B0604020202020204" pitchFamily="34" charset="0"/>
              </a:rPr>
              <a:pPr/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A2B8419D-A5C4-A40B-3476-AC1EF803DD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74826" y="188914"/>
            <a:ext cx="8532813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Businesses employ various strategies to integrate sustainability into the SC.</a:t>
            </a:r>
          </a:p>
        </p:txBody>
      </p:sp>
      <p:sp>
        <p:nvSpPr>
          <p:cNvPr id="15364" name="Content Placeholder 2">
            <a:extLst>
              <a:ext uri="{FF2B5EF4-FFF2-40B4-BE49-F238E27FC236}">
                <a16:creationId xmlns:a16="http://schemas.microsoft.com/office/drawing/2014/main" id="{287DC8E7-2778-9D5D-BA08-9A9E67EDBC7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992314" y="3427413"/>
            <a:ext cx="7991475" cy="24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Reactive    Defensive       Accommodative     Proactive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   (Maignan et al, 2002)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ft-Right Arrow 4">
            <a:extLst>
              <a:ext uri="{FF2B5EF4-FFF2-40B4-BE49-F238E27FC236}">
                <a16:creationId xmlns:a16="http://schemas.microsoft.com/office/drawing/2014/main" id="{886FBD18-41A5-E484-F3DF-AFE9CD0E5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2636839"/>
            <a:ext cx="7272337" cy="503237"/>
          </a:xfrm>
          <a:prstGeom prst="leftRightArrow">
            <a:avLst>
              <a:gd name="adj1" fmla="val 50000"/>
              <a:gd name="adj2" fmla="val 43889"/>
            </a:avLst>
          </a:prstGeom>
          <a:solidFill>
            <a:srgbClr val="0DAF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F0D5F857-8AA6-F6E5-F14E-3F03718261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0C13E32-1577-453D-BFD9-3105B05672CB}" type="slidenum">
              <a:rPr lang="en-GB" altLang="en-US">
                <a:latin typeface="Arial" panose="020B0604020202020204" pitchFamily="34" charset="0"/>
              </a:rPr>
              <a:pPr/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075" name="Titre 3">
            <a:extLst>
              <a:ext uri="{FF2B5EF4-FFF2-40B4-BE49-F238E27FC236}">
                <a16:creationId xmlns:a16="http://schemas.microsoft.com/office/drawing/2014/main" id="{0C543898-5AE8-4E88-2939-1B81406817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47851" y="344489"/>
            <a:ext cx="8569325" cy="7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Approach to Sustainable Supply Chain Management (SSCM): Overarching Framework</a:t>
            </a:r>
          </a:p>
        </p:txBody>
      </p:sp>
      <p:sp>
        <p:nvSpPr>
          <p:cNvPr id="5" name="Signalisation droite 4">
            <a:extLst>
              <a:ext uri="{FF2B5EF4-FFF2-40B4-BE49-F238E27FC236}">
                <a16:creationId xmlns:a16="http://schemas.microsoft.com/office/drawing/2014/main" id="{05FACAA8-F989-45EF-BC6C-38751B73A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1628776"/>
            <a:ext cx="2838450" cy="657225"/>
          </a:xfrm>
          <a:prstGeom prst="homePlate">
            <a:avLst>
              <a:gd name="adj" fmla="val 50007"/>
            </a:avLst>
          </a:prstGeom>
          <a:solidFill>
            <a:srgbClr val="0DAF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F2F98"/>
                </a:solidFill>
                <a:miter lim="800000"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GB" b="1" dirty="0">
                <a:solidFill>
                  <a:srgbClr val="FFFFFF"/>
                </a:solidFill>
              </a:rPr>
              <a:t>Framing the Issues</a:t>
            </a: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A89808C8-4D5E-4C17-ED93-59701B71D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1" y="1628776"/>
            <a:ext cx="2689225" cy="657225"/>
          </a:xfrm>
          <a:prstGeom prst="chevron">
            <a:avLst>
              <a:gd name="adj" fmla="val 49992"/>
            </a:avLst>
          </a:prstGeom>
          <a:solidFill>
            <a:srgbClr val="0DAF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F2F98"/>
                </a:solidFill>
                <a:miter lim="800000"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GB" b="1" dirty="0">
                <a:solidFill>
                  <a:srgbClr val="FFFFFF"/>
                </a:solidFill>
              </a:rPr>
              <a:t>Preparing for Implementation </a:t>
            </a:r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B89D6009-5B9B-500B-877C-949599048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563" y="1628776"/>
            <a:ext cx="2851150" cy="657225"/>
          </a:xfrm>
          <a:prstGeom prst="chevron">
            <a:avLst>
              <a:gd name="adj" fmla="val 50009"/>
            </a:avLst>
          </a:prstGeom>
          <a:solidFill>
            <a:srgbClr val="0DAF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F2F98"/>
                </a:solidFill>
                <a:miter lim="800000"/>
                <a:headEnd type="triangl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GB" b="1" dirty="0">
                <a:solidFill>
                  <a:srgbClr val="FFFFFF"/>
                </a:solidFill>
              </a:rPr>
              <a:t>Assessing Impact</a:t>
            </a:r>
          </a:p>
        </p:txBody>
      </p:sp>
      <p:sp>
        <p:nvSpPr>
          <p:cNvPr id="3079" name="Rectangle à coins arrondis 18">
            <a:extLst>
              <a:ext uri="{FF2B5EF4-FFF2-40B4-BE49-F238E27FC236}">
                <a16:creationId xmlns:a16="http://schemas.microsoft.com/office/drawing/2014/main" id="{2769BAC8-A959-DA9F-5885-AD73C49AA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2708275"/>
            <a:ext cx="2286000" cy="1104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DAFE6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Session 1:</a:t>
            </a: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 From Sustainable Development to Sustainable Supply Chains</a:t>
            </a:r>
          </a:p>
        </p:txBody>
      </p:sp>
      <p:sp>
        <p:nvSpPr>
          <p:cNvPr id="3080" name="Rectangle à coins arrondis 19">
            <a:extLst>
              <a:ext uri="{FF2B5EF4-FFF2-40B4-BE49-F238E27FC236}">
                <a16:creationId xmlns:a16="http://schemas.microsoft.com/office/drawing/2014/main" id="{87D6325F-A174-ECE9-59E6-05C632BA3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4149726"/>
            <a:ext cx="2286000" cy="1120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DAFE6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Session 2:</a:t>
            </a: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 Governance of Supply Chains: From Compliance to Voluntary Standards</a:t>
            </a:r>
          </a:p>
        </p:txBody>
      </p:sp>
      <p:sp>
        <p:nvSpPr>
          <p:cNvPr id="3081" name="Rectangle à coins arrondis 20">
            <a:extLst>
              <a:ext uri="{FF2B5EF4-FFF2-40B4-BE49-F238E27FC236}">
                <a16:creationId xmlns:a16="http://schemas.microsoft.com/office/drawing/2014/main" id="{F3D51D7E-8D82-28EA-7333-B1F93FD95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2525713"/>
            <a:ext cx="2286000" cy="895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DAFE6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Session 4:</a:t>
            </a: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 Sustainable Supply Chains as a Lever of Competitive Advantage</a:t>
            </a:r>
          </a:p>
        </p:txBody>
      </p:sp>
      <p:sp>
        <p:nvSpPr>
          <p:cNvPr id="3082" name="Rectangle à coins arrondis 21">
            <a:extLst>
              <a:ext uri="{FF2B5EF4-FFF2-40B4-BE49-F238E27FC236}">
                <a16:creationId xmlns:a16="http://schemas.microsoft.com/office/drawing/2014/main" id="{B400AFA6-8241-8805-9CAA-5472DD143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563" y="3556000"/>
            <a:ext cx="2286000" cy="8969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rgbClr val="0DAFE6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Session 5: Integrating Sustainability into the Supply Chain </a:t>
            </a:r>
          </a:p>
        </p:txBody>
      </p:sp>
      <p:sp>
        <p:nvSpPr>
          <p:cNvPr id="23" name="Rectangle à coins arrondis 22">
            <a:extLst>
              <a:ext uri="{FF2B5EF4-FFF2-40B4-BE49-F238E27FC236}">
                <a16:creationId xmlns:a16="http://schemas.microsoft.com/office/drawing/2014/main" id="{9DCEA743-C0AF-146A-9EB7-EAEF2244B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213" y="4511675"/>
            <a:ext cx="2286000" cy="896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DAFE6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GB" sz="1400" b="1">
                <a:solidFill>
                  <a:srgbClr val="000000"/>
                </a:solidFill>
                <a:latin typeface="Arial" charset="0"/>
                <a:cs typeface="Arial" charset="0"/>
              </a:rPr>
              <a:t>Session 6:</a:t>
            </a:r>
            <a:r>
              <a:rPr lang="en-GB" sz="1400">
                <a:solidFill>
                  <a:srgbClr val="000000"/>
                </a:solidFill>
                <a:latin typeface="Arial" charset="0"/>
                <a:cs typeface="Arial" charset="0"/>
              </a:rPr>
              <a:t> Managing Stakeholder Relations</a:t>
            </a:r>
          </a:p>
        </p:txBody>
      </p:sp>
      <p:sp>
        <p:nvSpPr>
          <p:cNvPr id="3084" name="Rectangle à coins arrondis 23">
            <a:extLst>
              <a:ext uri="{FF2B5EF4-FFF2-40B4-BE49-F238E27FC236}">
                <a16:creationId xmlns:a16="http://schemas.microsoft.com/office/drawing/2014/main" id="{30CEBB17-FB51-6EF5-5A70-9E9617E4C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5499100"/>
            <a:ext cx="2286000" cy="895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DAFE6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Session 7:</a:t>
            </a: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 Building </a:t>
            </a:r>
            <a:b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Supply Chain </a:t>
            </a:r>
            <a:b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Partnerships</a:t>
            </a:r>
          </a:p>
        </p:txBody>
      </p:sp>
      <p:sp>
        <p:nvSpPr>
          <p:cNvPr id="3085" name="Rectangle à coins arrondis 24">
            <a:extLst>
              <a:ext uri="{FF2B5EF4-FFF2-40B4-BE49-F238E27FC236}">
                <a16:creationId xmlns:a16="http://schemas.microsoft.com/office/drawing/2014/main" id="{FE571341-66FD-E5D9-FDED-1D0409F5D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776" y="3600451"/>
            <a:ext cx="2081213" cy="1374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DAFE6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Session 8:</a:t>
            </a: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400"/>
              <a:t>Measuring and Communicating on Sustainable Supply Chain Performance</a:t>
            </a:r>
            <a:endParaRPr lang="en-GB" altLang="en-US" sz="1400">
              <a:solidFill>
                <a:srgbClr val="000000"/>
              </a:solidFill>
            </a:endParaRPr>
          </a:p>
        </p:txBody>
      </p:sp>
      <p:cxnSp>
        <p:nvCxnSpPr>
          <p:cNvPr id="3086" name="Connecteur droit avec flèche 26">
            <a:extLst>
              <a:ext uri="{FF2B5EF4-FFF2-40B4-BE49-F238E27FC236}">
                <a16:creationId xmlns:a16="http://schemas.microsoft.com/office/drawing/2014/main" id="{338401E9-D6B0-A887-2B39-18E3892802F6}"/>
              </a:ext>
            </a:extLst>
          </p:cNvPr>
          <p:cNvCxnSpPr>
            <a:cxnSpLocks noChangeShapeType="1"/>
            <a:stCxn id="3079" idx="2"/>
            <a:endCxn id="3080" idx="0"/>
          </p:cNvCxnSpPr>
          <p:nvPr/>
        </p:nvCxnSpPr>
        <p:spPr bwMode="auto">
          <a:xfrm>
            <a:off x="3322638" y="3813175"/>
            <a:ext cx="19050" cy="336550"/>
          </a:xfrm>
          <a:prstGeom prst="straightConnector1">
            <a:avLst/>
          </a:prstGeom>
          <a:noFill/>
          <a:ln w="19050">
            <a:solidFill>
              <a:srgbClr val="3A63B3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Connecteur en angle 28">
            <a:extLst>
              <a:ext uri="{FF2B5EF4-FFF2-40B4-BE49-F238E27FC236}">
                <a16:creationId xmlns:a16="http://schemas.microsoft.com/office/drawing/2014/main" id="{2022E205-B0F8-75D9-2F1C-C9B299AF2FFD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5005389" y="3222625"/>
            <a:ext cx="1587" cy="2973388"/>
          </a:xfrm>
          <a:prstGeom prst="bentConnector3">
            <a:avLst>
              <a:gd name="adj1" fmla="val 12513667"/>
            </a:avLst>
          </a:prstGeom>
          <a:noFill/>
          <a:ln w="19050">
            <a:solidFill>
              <a:srgbClr val="3A63B3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Connecteur en angle 31">
            <a:extLst>
              <a:ext uri="{FF2B5EF4-FFF2-40B4-BE49-F238E27FC236}">
                <a16:creationId xmlns:a16="http://schemas.microsoft.com/office/drawing/2014/main" id="{6BBDD23F-8FB1-425D-EEAA-2B4495D02F76}"/>
              </a:ext>
            </a:extLst>
          </p:cNvPr>
          <p:cNvCxnSpPr>
            <a:cxnSpLocks noChangeShapeType="1"/>
            <a:stCxn id="3084" idx="3"/>
            <a:endCxn id="3081" idx="3"/>
          </p:cNvCxnSpPr>
          <p:nvPr/>
        </p:nvCxnSpPr>
        <p:spPr bwMode="auto">
          <a:xfrm flipV="1">
            <a:off x="7291389" y="2973389"/>
            <a:ext cx="1587" cy="2973387"/>
          </a:xfrm>
          <a:prstGeom prst="bentConnector3">
            <a:avLst>
              <a:gd name="adj1" fmla="val 14395468"/>
            </a:avLst>
          </a:prstGeom>
          <a:noFill/>
          <a:ln w="19050">
            <a:solidFill>
              <a:srgbClr val="3A63B3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Connecteur droit avec flèche 33">
            <a:extLst>
              <a:ext uri="{FF2B5EF4-FFF2-40B4-BE49-F238E27FC236}">
                <a16:creationId xmlns:a16="http://schemas.microsoft.com/office/drawing/2014/main" id="{6617E6B1-E037-54ED-AE8C-1D746B1F82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31101" y="4287839"/>
            <a:ext cx="193675" cy="1587"/>
          </a:xfrm>
          <a:prstGeom prst="straightConnector1">
            <a:avLst/>
          </a:prstGeom>
          <a:noFill/>
          <a:ln w="19050">
            <a:solidFill>
              <a:srgbClr val="3A63B3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Rectangle à coins arrondis 18">
            <a:extLst>
              <a:ext uri="{FF2B5EF4-FFF2-40B4-BE49-F238E27FC236}">
                <a16:creationId xmlns:a16="http://schemas.microsoft.com/office/drawing/2014/main" id="{2194761F-B429-A2C4-611D-9D0D8A5EE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5605464"/>
            <a:ext cx="2286000" cy="9921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DAFE6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 sz="1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GB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Session 3:</a:t>
            </a: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t> Governance of Supply Chains: Introducing International Labour Standards</a:t>
            </a:r>
          </a:p>
          <a:p>
            <a:pPr algn="ctr"/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3091" name="Connecteur droit avec flèche 26">
            <a:extLst>
              <a:ext uri="{FF2B5EF4-FFF2-40B4-BE49-F238E27FC236}">
                <a16:creationId xmlns:a16="http://schemas.microsoft.com/office/drawing/2014/main" id="{CBFD5A36-C110-B36A-BDB9-26B801D4AF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22638" y="5270501"/>
            <a:ext cx="19050" cy="334963"/>
          </a:xfrm>
          <a:prstGeom prst="straightConnector1">
            <a:avLst/>
          </a:prstGeom>
          <a:noFill/>
          <a:ln w="19050">
            <a:solidFill>
              <a:srgbClr val="3A63B3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Connecteur droit avec flèche 54">
            <a:extLst>
              <a:ext uri="{FF2B5EF4-FFF2-40B4-BE49-F238E27FC236}">
                <a16:creationId xmlns:a16="http://schemas.microsoft.com/office/drawing/2014/main" id="{D3152802-69CE-22F6-9CC4-092DFC6401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9288" y="5945189"/>
            <a:ext cx="341312" cy="1587"/>
          </a:xfrm>
          <a:prstGeom prst="straightConnector1">
            <a:avLst/>
          </a:prstGeom>
          <a:noFill/>
          <a:ln w="19050">
            <a:solidFill>
              <a:srgbClr val="3A63B3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B275E46C-9786-5143-B7EA-58811A7BF0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FA18466-8248-4663-BC09-6CD3060913CD}" type="slidenum">
              <a:rPr lang="en-GB" altLang="en-US">
                <a:latin typeface="Arial" panose="020B0604020202020204" pitchFamily="34" charset="0"/>
              </a:rPr>
              <a:pPr/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099" name="Title 1">
            <a:extLst>
              <a:ext uri="{FF2B5EF4-FFF2-40B4-BE49-F238E27FC236}">
                <a16:creationId xmlns:a16="http://schemas.microsoft.com/office/drawing/2014/main" id="{C89478A7-6157-FB83-C232-6DE6C40816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74826" y="404813"/>
            <a:ext cx="85693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Objectives</a:t>
            </a:r>
          </a:p>
        </p:txBody>
      </p:sp>
      <p:sp>
        <p:nvSpPr>
          <p:cNvPr id="4100" name="Content Placeholder 2">
            <a:extLst>
              <a:ext uri="{FF2B5EF4-FFF2-40B4-BE49-F238E27FC236}">
                <a16:creationId xmlns:a16="http://schemas.microsoft.com/office/drawing/2014/main" id="{E89EEBDD-8748-0E4F-B20C-706CAB93FBB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40013" y="1844676"/>
            <a:ext cx="6551612" cy="374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GB" altLang="en-US" sz="1400"/>
          </a:p>
          <a:p>
            <a:pPr marL="0" indent="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Analyse the relationship between SSCM </a:t>
            </a:r>
            <a:b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  and competitive strategy; </a:t>
            </a:r>
          </a:p>
          <a:p>
            <a:pPr marL="0" indent="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Discuss steps for integrating sustainability </a:t>
            </a:r>
            <a:b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   into the SC; and</a:t>
            </a:r>
          </a:p>
          <a:p>
            <a:pPr marL="0" indent="0">
              <a:buClr>
                <a:srgbClr val="0DAFE6"/>
              </a:buClr>
              <a:buSzPct val="150000"/>
              <a:buNone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Highlight key benefits and challenges. </a:t>
            </a:r>
          </a:p>
          <a:p>
            <a:pPr marL="0" indent="0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DA2366DE-C596-3548-861A-7869403819A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29815DF-495D-4297-9BF3-079FED1CA234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47E55788-0EB2-EC86-9BFD-D8DB26C4DC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03389" y="549275"/>
            <a:ext cx="8785225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Outline</a:t>
            </a:r>
          </a:p>
        </p:txBody>
      </p:sp>
      <p:sp>
        <p:nvSpPr>
          <p:cNvPr id="5124" name="Content Placeholder 2">
            <a:extLst>
              <a:ext uri="{FF2B5EF4-FFF2-40B4-BE49-F238E27FC236}">
                <a16:creationId xmlns:a16="http://schemas.microsoft.com/office/drawing/2014/main" id="{67444681-F5BE-0AC0-1B04-CC9D4270885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135189" y="1771651"/>
            <a:ext cx="81375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Unit 5.1: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Introduction.</a:t>
            </a:r>
          </a:p>
          <a:p>
            <a:pPr marL="0" indent="0">
              <a:buNone/>
            </a:pPr>
            <a:endParaRPr lang="en-GB" altLang="en-US" sz="2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Unit 5.2: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Analysing SSCM and Competitive Advantage. </a:t>
            </a:r>
          </a:p>
          <a:p>
            <a:pPr marL="0" indent="0">
              <a:buNone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Unit 5.3: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Integrating Sustainability into the SC. </a:t>
            </a:r>
          </a:p>
          <a:p>
            <a:pPr marL="0" indent="0">
              <a:buNone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Unit 5.4: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Benefits and Challenges for Integrating Sustainability into the SC.</a:t>
            </a:r>
          </a:p>
          <a:p>
            <a:pPr marL="0" indent="0">
              <a:buNone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Unit 5.5: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Conclusion</a:t>
            </a:r>
          </a:p>
          <a:p>
            <a:pPr marL="0" indent="0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887C4B09-8157-8AE8-3A02-6D444BA858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6D9693B-5843-4545-A694-B8B0B4910CEA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Title 2">
            <a:extLst>
              <a:ext uri="{FF2B5EF4-FFF2-40B4-BE49-F238E27FC236}">
                <a16:creationId xmlns:a16="http://schemas.microsoft.com/office/drawing/2014/main" id="{22F11883-415F-D250-A648-6918B177EA0B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847850" y="260351"/>
            <a:ext cx="84963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5.1: Introduction</a:t>
            </a:r>
          </a:p>
        </p:txBody>
      </p:sp>
      <p:sp>
        <p:nvSpPr>
          <p:cNvPr id="6148" name="Subtitle 3">
            <a:extLst>
              <a:ext uri="{FF2B5EF4-FFF2-40B4-BE49-F238E27FC236}">
                <a16:creationId xmlns:a16="http://schemas.microsoft.com/office/drawing/2014/main" id="{512252FC-9B18-3DCF-9B26-8D87010D9928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135188" y="2060576"/>
            <a:ext cx="7777162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b="1">
                <a:solidFill>
                  <a:srgbClr val="0DAF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  <a:p>
            <a:pPr eaLnBrk="1" hangingPunct="1"/>
            <a:endParaRPr lang="en-GB" altLang="en-US">
              <a:solidFill>
                <a:srgbClr val="0F47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What are the key social and environmental challenges that corporations are called upon to integrate when seeking to achieve their economic supply chain goals?</a:t>
            </a:r>
          </a:p>
          <a:p>
            <a:pPr eaLnBrk="1" hangingPunct="1"/>
            <a:endParaRPr lang="en-GB" altLang="en-US" sz="280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80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92AAC921-A572-951C-93A2-1FAF4FE7F8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B4CCBD6-8496-40B2-AFEE-3CE081573102}" type="slidenum">
              <a:rPr lang="en-GB" altLang="en-US">
                <a:latin typeface="Arial" panose="020B0604020202020204" pitchFamily="34" charset="0"/>
              </a:rPr>
              <a:pPr/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Title 2">
            <a:extLst>
              <a:ext uri="{FF2B5EF4-FFF2-40B4-BE49-F238E27FC236}">
                <a16:creationId xmlns:a16="http://schemas.microsoft.com/office/drawing/2014/main" id="{481DB779-1D99-D9D8-78B5-C4B32637345C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919289" y="260350"/>
            <a:ext cx="8353425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concerns in Global SCs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405C8379-8C09-5435-A864-3B09358D9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773239"/>
            <a:ext cx="80645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</a:rPr>
              <a:t>Economic goals in SCs: Cost, quality, speed of delivery, flexibility, resource utilization, visibility and innovativeness (Chan, 2003; and Gunasekaran et al, 2001).</a:t>
            </a:r>
          </a:p>
          <a:p>
            <a:pPr eaLnBrk="1" hangingPunct="1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>
              <a:latin typeface="Arial" panose="020B0604020202020204" pitchFamily="34" charset="0"/>
            </a:endParaRPr>
          </a:p>
          <a:p>
            <a:pPr eaLnBrk="1" hangingPunct="1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</a:rPr>
              <a:t>Social issues: respect of human and workers’ rights – child labour, bonded labour, health and safety, working conditions (Maignan et al, 2002); gender equality, poverty alleviation, etc.</a:t>
            </a:r>
          </a:p>
          <a:p>
            <a:pPr eaLnBrk="1" hangingPunct="1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>
              <a:latin typeface="Arial" panose="020B0604020202020204" pitchFamily="34" charset="0"/>
            </a:endParaRPr>
          </a:p>
          <a:p>
            <a:pPr eaLnBrk="1" hangingPunct="1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>
                <a:latin typeface="Arial" panose="020B0604020202020204" pitchFamily="34" charset="0"/>
              </a:rPr>
              <a:t>Environmental problems: pollution, climate change; decline in ecosystems &amp; biodiversity; deforestation; soil degradation; resource depletion and fresh water crisis (McAllister et al, 2005).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A62BBC15-3769-60E8-3BAB-8347A9E9454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E3D2AA1-E1B5-45BB-A164-9E0823E2B6D9}" type="slidenum">
              <a:rPr lang="en-GB" altLang="en-US">
                <a:latin typeface="Arial" panose="020B0604020202020204" pitchFamily="34" charset="0"/>
              </a:rPr>
              <a:pPr/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Title 5">
            <a:extLst>
              <a:ext uri="{FF2B5EF4-FFF2-40B4-BE49-F238E27FC236}">
                <a16:creationId xmlns:a16="http://schemas.microsoft.com/office/drawing/2014/main" id="{D16BBF64-C04C-DBF5-A3FC-7C19903A3A59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992313" y="404814"/>
            <a:ext cx="77724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196" name="Subtitle 6">
            <a:extLst>
              <a:ext uri="{FF2B5EF4-FFF2-40B4-BE49-F238E27FC236}">
                <a16:creationId xmlns:a16="http://schemas.microsoft.com/office/drawing/2014/main" id="{EB7B0BBE-505E-4C88-BCA4-90845E82C87F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703389" y="2060576"/>
            <a:ext cx="8713787" cy="357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people think it is difficult to simultaneously integrate economic, social and environmental sustainability issues into the supply chain?</a:t>
            </a:r>
          </a:p>
          <a:p>
            <a:pPr eaLnBrk="1" hangingPunct="1"/>
            <a:endParaRPr lang="en-GB" altLang="en-US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CBF088DA-37B8-289C-F9B3-F2F4A4C07EC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3ADA9D4-731F-404B-8F3F-F537CAE9C485}" type="slidenum">
              <a:rPr lang="en-GB" altLang="en-US">
                <a:latin typeface="Arial" panose="020B0604020202020204" pitchFamily="34" charset="0"/>
              </a:rPr>
              <a:pPr/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id="{76AF7719-50DE-385D-A439-D50592E752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47851" y="260351"/>
            <a:ext cx="856932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Video: What do Business Leaders Think About Supply Chain Sustainability?</a:t>
            </a:r>
            <a:br>
              <a:rPr lang="en-GB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F1CB888F-1952-50F1-BA4D-C882B17E51E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992314" y="1844675"/>
            <a:ext cx="81359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b="1">
                <a:solidFill>
                  <a:srgbClr val="0DAF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“Future Supply Chain 2016”</a:t>
            </a:r>
            <a:r>
              <a:rPr lang="en-GB" altLang="en-US">
                <a:solidFill>
                  <a:srgbClr val="0F47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CEOs of consumer and retail products highlight Sustainable Supply Chain concerns: challenges, breakthroughs, innovations, collaboration and momentum.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u="sng">
                <a:solidFill>
                  <a:srgbClr val="0DAFE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http://www.youtube.com/watch?v=US5lO1HfmEo</a:t>
            </a:r>
            <a:endParaRPr lang="en-GB" altLang="en-US" u="sng">
              <a:solidFill>
                <a:srgbClr val="0DAF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AB159691-0DCD-B971-B7E6-9813BB20EC7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ED45D0E-323B-4CC2-88A1-29B49C46DF7C}" type="slidenum">
              <a:rPr lang="en-GB" altLang="en-US">
                <a:latin typeface="Arial" panose="020B0604020202020204" pitchFamily="34" charset="0"/>
              </a:rPr>
              <a:pPr/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Title 1">
            <a:extLst>
              <a:ext uri="{FF2B5EF4-FFF2-40B4-BE49-F238E27FC236}">
                <a16:creationId xmlns:a16="http://schemas.microsoft.com/office/drawing/2014/main" id="{CC51AB95-ABE9-7253-620B-B7F5141F61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847850" y="188913"/>
            <a:ext cx="849630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5.2: Analysing SSCM &amp; Competitive Advantage</a:t>
            </a:r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1A27C2FC-AADB-44C8-3798-85C89951410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135188" y="1844676"/>
            <a:ext cx="78486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just"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To achieve competitive advantage, resources and/ or capabilities generated through SSCM must be:</a:t>
            </a:r>
          </a:p>
          <a:p>
            <a:pPr marL="609600" indent="-609600" algn="just">
              <a:buNone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Valuable: respond to threats and opportunities.</a:t>
            </a:r>
          </a:p>
          <a:p>
            <a:pPr marL="609600" indent="-609600" algn="just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Rare: Controlled by a few competing firms.</a:t>
            </a:r>
          </a:p>
          <a:p>
            <a:pPr marL="609600" indent="-609600" algn="just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Imitate: Costly for rivals to reproduce.</a:t>
            </a:r>
          </a:p>
          <a:p>
            <a:pPr marL="609600" indent="-609600" algn="just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buClr>
                <a:srgbClr val="0DAFE6"/>
              </a:buClr>
              <a:buSzPct val="150000"/>
              <a:buFont typeface="Wingdings" panose="05000000000000000000" pitchFamily="2" charset="2"/>
              <a:buChar char="§"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Organisation’s policies and procedures should support exploitation of the above three. (Barney, 2007)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1035</TotalTime>
  <Words>628</Words>
  <Application>Microsoft Office PowerPoint</Application>
  <PresentationFormat>Широкоэкранный</PresentationFormat>
  <Paragraphs>124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Sustainable resource management</vt:lpstr>
      <vt:lpstr>Approach to Sustainable Supply Chain Management (SSCM): Overarching Framework</vt:lpstr>
      <vt:lpstr>Session Objectives</vt:lpstr>
      <vt:lpstr>Session Outline</vt:lpstr>
      <vt:lpstr>Unit 5.1: Introduction</vt:lpstr>
      <vt:lpstr>Sustainability concerns in Global SCs </vt:lpstr>
      <vt:lpstr>Question</vt:lpstr>
      <vt:lpstr>Video: What do Business Leaders Think About Supply Chain Sustainability? </vt:lpstr>
      <vt:lpstr>Unit 5.2: Analysing SSCM &amp; Competitive Advantage</vt:lpstr>
      <vt:lpstr>The VRIO Framework (Barney, 2007, pp. 150) Is a resource or capability resulting from SSCM…</vt:lpstr>
      <vt:lpstr>Unit 5.3: Integrating Sustainability  into the SC</vt:lpstr>
      <vt:lpstr>Integrate Sustainability into SC processes </vt:lpstr>
      <vt:lpstr>Businesses employ various strategies to integrate sustainability into the SC.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2023-11-08T10:43:17Z</dcterms:modified>
</cp:coreProperties>
</file>